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77" r:id="rId2"/>
    <p:sldId id="278" r:id="rId3"/>
    <p:sldId id="279" r:id="rId4"/>
    <p:sldId id="280" r:id="rId5"/>
    <p:sldId id="281" r:id="rId6"/>
    <p:sldId id="272" r:id="rId7"/>
    <p:sldId id="282" r:id="rId8"/>
    <p:sldId id="274" r:id="rId9"/>
    <p:sldId id="286" r:id="rId10"/>
    <p:sldId id="285" r:id="rId11"/>
    <p:sldId id="287" r:id="rId12"/>
    <p:sldId id="28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48" autoAdjust="0"/>
    <p:restoredTop sz="75500" autoAdjust="0"/>
  </p:normalViewPr>
  <p:slideViewPr>
    <p:cSldViewPr>
      <p:cViewPr varScale="1">
        <p:scale>
          <a:sx n="84" d="100"/>
          <a:sy n="84" d="100"/>
        </p:scale>
        <p:origin x="1421" y="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89112-36CB-428E-BC37-4157ADD6BEA2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05B35-50A5-43E2-96A1-18ED33D92D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05B35-50A5-43E2-96A1-18ED33D92D6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0416-A4EA-4375-9D1D-42308FD12854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D9F3-C6E4-4C3F-A8BA-86073E9BF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0416-A4EA-4375-9D1D-42308FD12854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D9F3-C6E4-4C3F-A8BA-86073E9BF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0416-A4EA-4375-9D1D-42308FD12854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D9F3-C6E4-4C3F-A8BA-86073E9BF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0416-A4EA-4375-9D1D-42308FD12854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D9F3-C6E4-4C3F-A8BA-86073E9BF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0416-A4EA-4375-9D1D-42308FD12854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D9F3-C6E4-4C3F-A8BA-86073E9BF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0416-A4EA-4375-9D1D-42308FD12854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D9F3-C6E4-4C3F-A8BA-86073E9BF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0416-A4EA-4375-9D1D-42308FD12854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D9F3-C6E4-4C3F-A8BA-86073E9BF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0416-A4EA-4375-9D1D-42308FD12854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D9F3-C6E4-4C3F-A8BA-86073E9BF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0416-A4EA-4375-9D1D-42308FD12854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D9F3-C6E4-4C3F-A8BA-86073E9BF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0416-A4EA-4375-9D1D-42308FD12854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D9F3-C6E4-4C3F-A8BA-86073E9BF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0416-A4EA-4375-9D1D-42308FD12854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D9F3-C6E4-4C3F-A8BA-86073E9BF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00416-A4EA-4375-9D1D-42308FD12854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8D9F3-C6E4-4C3F-A8BA-86073E9BF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836712"/>
            <a:ext cx="5143536" cy="2143140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itchFamily="34" charset="0"/>
                <a:ea typeface="MingLiU_HKSCS" pitchFamily="18" charset="-120"/>
                <a:cs typeface="Times New Roman" pitchFamily="18" charset="0"/>
              </a:rPr>
              <a:t>Детализация и конкретизация планируемых результатов освоения РП по родной литературе.</a:t>
            </a:r>
            <a:endParaRPr lang="ru-RU" sz="4000" dirty="0">
              <a:solidFill>
                <a:schemeClr val="accent6">
                  <a:lumMod val="60000"/>
                  <a:lumOff val="40000"/>
                </a:schemeClr>
              </a:solidFill>
              <a:latin typeface="Arial Narrow" pitchFamily="34" charset="0"/>
              <a:ea typeface="MingLiU_HKSCS" pitchFamily="18" charset="-12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077072"/>
            <a:ext cx="3857620" cy="50006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 Narrow" pitchFamily="34" charset="0"/>
                <a:ea typeface="MingLiU_HKSCS" pitchFamily="18" charset="-120"/>
              </a:rPr>
              <a:t>Родная русская литература 5 класс.</a:t>
            </a:r>
            <a:endParaRPr lang="ru-RU" sz="2000" b="1" dirty="0">
              <a:solidFill>
                <a:schemeClr val="bg1"/>
              </a:solidFill>
              <a:latin typeface="Arial Narrow" pitchFamily="34" charset="0"/>
              <a:ea typeface="MingLiU_HKSCS" pitchFamily="18" charset="-12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3000364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User\Desktop\13442-h.jpg"/>
          <p:cNvPicPr>
            <a:picLocks noChangeAspect="1" noChangeArrowheads="1"/>
          </p:cNvPicPr>
          <p:nvPr/>
        </p:nvPicPr>
        <p:blipFill>
          <a:blip r:embed="rId2">
            <a:lum bright="19000" contrast="-25000"/>
          </a:blip>
          <a:srcRect/>
          <a:stretch>
            <a:fillRect/>
          </a:stretch>
        </p:blipFill>
        <p:spPr bwMode="auto">
          <a:xfrm>
            <a:off x="1000100" y="285728"/>
            <a:ext cx="3357586" cy="600079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285728"/>
            <a:ext cx="71438" cy="59293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2857500" y="2857500"/>
            <a:ext cx="6858000" cy="1143000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Практическая часть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214290"/>
            <a:ext cx="2714644" cy="17145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Вступление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2500306"/>
            <a:ext cx="2714644" cy="20717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Основная часть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5286388"/>
            <a:ext cx="2714644" cy="142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500042"/>
            <a:ext cx="4357718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Фольклор-это…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1071546"/>
            <a:ext cx="4357718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Хочу доказать, что …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2214554"/>
            <a:ext cx="4357718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Почему? Потому что ..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786058"/>
            <a:ext cx="4357718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Конечно, может быть и так, что …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3357562"/>
            <a:ext cx="4357718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Но посмотрите … Разве …?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3929066"/>
            <a:ext cx="4357718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Например, …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500562" y="5715016"/>
            <a:ext cx="4357718" cy="7143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Таким образом, …</a:t>
            </a:r>
          </a:p>
          <a:p>
            <a:r>
              <a:rPr lang="ru-RU" dirty="0" smtClean="0"/>
              <a:t>Мы пришли к выводу, что …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4500570"/>
            <a:ext cx="4357718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И все-таки. …</a:t>
            </a:r>
          </a:p>
          <a:p>
            <a:r>
              <a:rPr lang="ru-RU" dirty="0" smtClean="0"/>
              <a:t>Чтобы не говорили, 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571480"/>
            <a:ext cx="71438" cy="58579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428604"/>
            <a:ext cx="857288" cy="1357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 smtClean="0">
                <a:latin typeface="BatangChe" pitchFamily="49" charset="-127"/>
                <a:ea typeface="BatangChe" pitchFamily="49" charset="-127"/>
              </a:rPr>
              <a:t>“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-1428792" y="3643314"/>
            <a:ext cx="4572032" cy="8572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                       О.М Александрова и др. (</a:t>
            </a:r>
            <a:r>
              <a:rPr lang="ru-RU" sz="2000" dirty="0" err="1" smtClean="0"/>
              <a:t>М.:Просвещение</a:t>
            </a:r>
            <a:r>
              <a:rPr lang="ru-RU" sz="2000" dirty="0" smtClean="0"/>
              <a:t>, 2021) Пособие соответствует ФГОС основного общего образования.</a:t>
            </a:r>
            <a:endParaRPr lang="ru-RU" sz="2000" dirty="0"/>
          </a:p>
        </p:txBody>
      </p:sp>
      <p:pic>
        <p:nvPicPr>
          <p:cNvPr id="11" name="Picture 2" descr="C:\Users\User\Desktop\карт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642918"/>
            <a:ext cx="4071966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571480"/>
            <a:ext cx="71438" cy="58579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428604"/>
            <a:ext cx="857288" cy="1357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 smtClean="0">
                <a:latin typeface="BatangChe" pitchFamily="49" charset="-127"/>
                <a:ea typeface="BatangChe" pitchFamily="49" charset="-127"/>
              </a:rPr>
              <a:t>“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-607255" y="4464851"/>
            <a:ext cx="2928958" cy="8572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КУЛЬТУРНАЯ ЛИЧНОСТЬ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214290"/>
            <a:ext cx="6429420" cy="62865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Что есть культура,</a:t>
            </a:r>
          </a:p>
          <a:p>
            <a:pPr algn="ctr"/>
            <a:r>
              <a:rPr lang="ru-RU" sz="2000" dirty="0" smtClean="0"/>
              <a:t>Двигатель прогресса,</a:t>
            </a:r>
          </a:p>
          <a:p>
            <a:pPr algn="ctr"/>
            <a:r>
              <a:rPr lang="ru-RU" sz="2000" dirty="0" smtClean="0"/>
              <a:t>Основа жизни.</a:t>
            </a:r>
          </a:p>
          <a:p>
            <a:pPr algn="ctr"/>
            <a:r>
              <a:rPr lang="ru-RU" sz="2000" dirty="0" smtClean="0"/>
              <a:t>Синтез красоты,</a:t>
            </a:r>
          </a:p>
          <a:p>
            <a:pPr algn="ctr"/>
            <a:r>
              <a:rPr lang="ru-RU" sz="2000" dirty="0" smtClean="0"/>
              <a:t>Противовес агрессии и стресса,</a:t>
            </a:r>
          </a:p>
          <a:p>
            <a:pPr algn="ctr"/>
            <a:r>
              <a:rPr lang="ru-RU" sz="2000" dirty="0" smtClean="0"/>
              <a:t>Зерно Прекрасного на Ниве доброты.</a:t>
            </a:r>
          </a:p>
          <a:p>
            <a:pPr algn="ctr"/>
            <a:r>
              <a:rPr lang="ru-RU" sz="2000" dirty="0" smtClean="0"/>
              <a:t>Культура-поклоненье свету;</a:t>
            </a:r>
          </a:p>
          <a:p>
            <a:pPr algn="ctr"/>
            <a:r>
              <a:rPr lang="ru-RU" sz="2000" dirty="0" smtClean="0"/>
              <a:t>Сияющему в звёздной высоте,</a:t>
            </a:r>
          </a:p>
          <a:p>
            <a:pPr algn="ctr"/>
            <a:r>
              <a:rPr lang="ru-RU" sz="2000" dirty="0" smtClean="0"/>
              <a:t>Борьба за эволюцию Планеты,</a:t>
            </a:r>
          </a:p>
          <a:p>
            <a:pPr algn="ctr"/>
            <a:r>
              <a:rPr lang="ru-RU" sz="2000" dirty="0" smtClean="0"/>
              <a:t>Стремленье жить в Любви и чистоте. </a:t>
            </a:r>
          </a:p>
          <a:p>
            <a:pPr algn="ctr"/>
            <a:r>
              <a:rPr lang="ru-RU" sz="2000" dirty="0" smtClean="0"/>
              <a:t>Путь созидания Гармонии и Духа,</a:t>
            </a:r>
          </a:p>
          <a:p>
            <a:pPr algn="ctr"/>
            <a:r>
              <a:rPr lang="ru-RU" sz="2000" dirty="0" smtClean="0"/>
              <a:t>Таланта, закаленного в огне,</a:t>
            </a:r>
          </a:p>
          <a:p>
            <a:pPr algn="ctr"/>
            <a:r>
              <a:rPr lang="ru-RU" sz="2000" dirty="0" smtClean="0"/>
              <a:t>Служение Искусству и Науке,</a:t>
            </a:r>
          </a:p>
          <a:p>
            <a:pPr algn="ctr"/>
            <a:r>
              <a:rPr lang="ru-RU" sz="2000" dirty="0" smtClean="0"/>
              <a:t>Полезность людям, обществу, стране.</a:t>
            </a:r>
          </a:p>
          <a:p>
            <a:pPr algn="ctr"/>
            <a:r>
              <a:rPr lang="ru-RU" sz="2000" dirty="0" smtClean="0"/>
              <a:t>Культура нам дана для осознанья</a:t>
            </a:r>
          </a:p>
          <a:p>
            <a:pPr algn="ctr"/>
            <a:r>
              <a:rPr lang="ru-RU" sz="2000" dirty="0" smtClean="0"/>
              <a:t>Сотворчества процессов Мироздания.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438384" y="366690"/>
            <a:ext cx="6429420" cy="62865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Что есть культура,</a:t>
            </a:r>
          </a:p>
          <a:p>
            <a:pPr algn="ctr"/>
            <a:r>
              <a:rPr lang="ru-RU" sz="2000" dirty="0" smtClean="0"/>
              <a:t>Двигатель прогресса,</a:t>
            </a:r>
          </a:p>
          <a:p>
            <a:pPr algn="ctr"/>
            <a:r>
              <a:rPr lang="ru-RU" sz="2000" dirty="0" smtClean="0"/>
              <a:t>Основа жизни.</a:t>
            </a:r>
          </a:p>
          <a:p>
            <a:pPr algn="ctr"/>
            <a:r>
              <a:rPr lang="ru-RU" sz="2000" dirty="0" smtClean="0"/>
              <a:t>Синтез красоты,</a:t>
            </a:r>
          </a:p>
          <a:p>
            <a:pPr algn="ctr"/>
            <a:r>
              <a:rPr lang="ru-RU" sz="2000" dirty="0" smtClean="0"/>
              <a:t>Противовес агрессии и стресса,</a:t>
            </a:r>
          </a:p>
          <a:p>
            <a:pPr algn="ctr"/>
            <a:r>
              <a:rPr lang="ru-RU" sz="2000" dirty="0" smtClean="0"/>
              <a:t>Зерно Прекрасного на Ниве доброты.</a:t>
            </a:r>
          </a:p>
          <a:p>
            <a:pPr algn="ctr"/>
            <a:r>
              <a:rPr lang="ru-RU" sz="2000" dirty="0" smtClean="0"/>
              <a:t>Культура-поклоненье свету;</a:t>
            </a:r>
          </a:p>
          <a:p>
            <a:pPr algn="ctr"/>
            <a:r>
              <a:rPr lang="ru-RU" sz="2000" dirty="0" smtClean="0"/>
              <a:t>Сияющему в звёздной высоте,</a:t>
            </a:r>
          </a:p>
          <a:p>
            <a:pPr algn="ctr"/>
            <a:r>
              <a:rPr lang="ru-RU" sz="2000" dirty="0" smtClean="0"/>
              <a:t>Борьба за эволюцию Планеты,</a:t>
            </a:r>
          </a:p>
          <a:p>
            <a:pPr algn="ctr"/>
            <a:r>
              <a:rPr lang="ru-RU" sz="2000" dirty="0" smtClean="0"/>
              <a:t>Стремленье жить в Любви и чистоте. </a:t>
            </a:r>
          </a:p>
          <a:p>
            <a:pPr algn="ctr"/>
            <a:r>
              <a:rPr lang="ru-RU" sz="2000" dirty="0" smtClean="0"/>
              <a:t>Путь созидания Гармонии и Духа,</a:t>
            </a:r>
          </a:p>
          <a:p>
            <a:pPr algn="ctr"/>
            <a:r>
              <a:rPr lang="ru-RU" sz="2000" dirty="0" smtClean="0"/>
              <a:t>Таланта, закаленного в огне,</a:t>
            </a:r>
          </a:p>
          <a:p>
            <a:pPr algn="ctr"/>
            <a:r>
              <a:rPr lang="ru-RU" sz="2000" dirty="0" smtClean="0"/>
              <a:t>Служение Искусству и Науке,</a:t>
            </a:r>
          </a:p>
          <a:p>
            <a:pPr algn="ctr"/>
            <a:r>
              <a:rPr lang="ru-RU" sz="2000" dirty="0" smtClean="0"/>
              <a:t>Полезность людям, обществу, стране.</a:t>
            </a:r>
          </a:p>
          <a:p>
            <a:pPr algn="ctr"/>
            <a:r>
              <a:rPr lang="ru-RU" sz="2000" dirty="0" smtClean="0"/>
              <a:t>Культура нам дана для осознанья</a:t>
            </a:r>
          </a:p>
          <a:p>
            <a:pPr algn="ctr"/>
            <a:r>
              <a:rPr lang="ru-RU" sz="2000" dirty="0" smtClean="0"/>
              <a:t>Сотворчества процессов Мироздания.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1893127" y="2393161"/>
            <a:ext cx="6286520" cy="150019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Методика преподавания русской родной литературы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00496" y="214290"/>
            <a:ext cx="3357586" cy="1357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Педагогическая наука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14546" y="1785926"/>
            <a:ext cx="3357586" cy="1357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Предмет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14546" y="3286124"/>
            <a:ext cx="3357586" cy="1357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Общественный процесс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214546" y="4786322"/>
            <a:ext cx="3357586" cy="1357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Воспитывающее обучение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786414" y="1785926"/>
            <a:ext cx="3214742" cy="1357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Школьники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86414" y="3286124"/>
            <a:ext cx="3214742" cy="1357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Литература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86446" y="4786322"/>
            <a:ext cx="3214742" cy="1357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Учебный предмет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1893127" y="2393161"/>
            <a:ext cx="6286520" cy="150019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Методика преподавания русской родной литературы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1071546"/>
            <a:ext cx="3357586" cy="1357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Открытие закономерностей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1071546"/>
            <a:ext cx="3357586" cy="1357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Задача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643570" y="3714752"/>
            <a:ext cx="3357586" cy="1357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Руководство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3714752"/>
            <a:ext cx="3357586" cy="1357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Цель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857480" y="571480"/>
            <a:ext cx="6286520" cy="15001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Закономерности процесса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357430"/>
            <a:ext cx="2357454" cy="10001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Литературоведение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86116" y="2357430"/>
            <a:ext cx="2286016" cy="10001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Дидактика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15074" y="2357430"/>
            <a:ext cx="2286016" cy="10001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Психология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4000504"/>
            <a:ext cx="2286016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Художественная </a:t>
            </a:r>
          </a:p>
          <a:p>
            <a:pPr algn="ctr"/>
            <a:r>
              <a:rPr lang="ru-RU" sz="2000" dirty="0" smtClean="0"/>
              <a:t>литература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86116" y="4000504"/>
            <a:ext cx="2286016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Общие закономерности обучения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215074" y="4000504"/>
            <a:ext cx="2286016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Психическая деятельность человека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5715016"/>
            <a:ext cx="2286016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Родная литература соприкасается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286116" y="5715016"/>
            <a:ext cx="2286016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Опирается</a:t>
            </a:r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215074" y="5715016"/>
            <a:ext cx="2286016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Решает свои задачи</a:t>
            </a:r>
            <a:endParaRPr lang="ru-RU" sz="2000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1214414" y="3500438"/>
            <a:ext cx="357190" cy="42862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4214810" y="3500438"/>
            <a:ext cx="357190" cy="42862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7143768" y="3500438"/>
            <a:ext cx="357190" cy="42862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 rot="16200000">
            <a:off x="2821769" y="6107925"/>
            <a:ext cx="357190" cy="42862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 rot="16200000">
            <a:off x="5750727" y="6107925"/>
            <a:ext cx="357190" cy="42862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7" name="Соединительная линия уступом 26"/>
          <p:cNvCxnSpPr>
            <a:stCxn id="6" idx="1"/>
            <a:endCxn id="13" idx="1"/>
          </p:cNvCxnSpPr>
          <p:nvPr/>
        </p:nvCxnSpPr>
        <p:spPr>
          <a:xfrm rot="10800000" flipV="1">
            <a:off x="357158" y="2857496"/>
            <a:ext cx="1588" cy="1643074"/>
          </a:xfrm>
          <a:prstGeom prst="bentConnector3">
            <a:avLst>
              <a:gd name="adj1" fmla="val 14395466"/>
            </a:avLst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оединительная линия уступом 29"/>
          <p:cNvCxnSpPr/>
          <p:nvPr/>
        </p:nvCxnSpPr>
        <p:spPr>
          <a:xfrm rot="10800000" flipV="1">
            <a:off x="355569" y="4500570"/>
            <a:ext cx="1588" cy="1643074"/>
          </a:xfrm>
          <a:prstGeom prst="bentConnector3">
            <a:avLst>
              <a:gd name="adj1" fmla="val 14395466"/>
            </a:avLst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/>
          <p:nvPr/>
        </p:nvCxnSpPr>
        <p:spPr>
          <a:xfrm rot="10800000" flipV="1">
            <a:off x="3284528" y="2714620"/>
            <a:ext cx="1588" cy="1643074"/>
          </a:xfrm>
          <a:prstGeom prst="bentConnector3">
            <a:avLst>
              <a:gd name="adj1" fmla="val 14395466"/>
            </a:avLst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Соединительная линия уступом 33"/>
          <p:cNvCxnSpPr/>
          <p:nvPr/>
        </p:nvCxnSpPr>
        <p:spPr>
          <a:xfrm rot="10800000" flipV="1">
            <a:off x="6213486" y="2786058"/>
            <a:ext cx="1588" cy="1643074"/>
          </a:xfrm>
          <a:prstGeom prst="bentConnector3">
            <a:avLst>
              <a:gd name="adj1" fmla="val 14395466"/>
            </a:avLst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/>
          <p:nvPr/>
        </p:nvCxnSpPr>
        <p:spPr>
          <a:xfrm rot="10800000" flipV="1">
            <a:off x="3284528" y="4357694"/>
            <a:ext cx="1588" cy="1643074"/>
          </a:xfrm>
          <a:prstGeom prst="bentConnector3">
            <a:avLst>
              <a:gd name="adj1" fmla="val 14395466"/>
            </a:avLst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Соединительная линия уступом 43"/>
          <p:cNvCxnSpPr/>
          <p:nvPr/>
        </p:nvCxnSpPr>
        <p:spPr>
          <a:xfrm rot="10800000" flipV="1">
            <a:off x="6215075" y="4429131"/>
            <a:ext cx="1588" cy="1643074"/>
          </a:xfrm>
          <a:prstGeom prst="bentConnector3">
            <a:avLst>
              <a:gd name="adj1" fmla="val 14395466"/>
            </a:avLst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857620" y="142852"/>
            <a:ext cx="5286380" cy="15001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 орла 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русском народном творчестве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Users\User\Desktop\Без названия 3333.jpg"/>
          <p:cNvPicPr>
            <a:picLocks noChangeAspect="1" noChangeArrowheads="1"/>
          </p:cNvPicPr>
          <p:nvPr/>
        </p:nvPicPr>
        <p:blipFill>
          <a:blip r:embed="rId2">
            <a:lum bright="11000" contrast="-57000"/>
          </a:blip>
          <a:srcRect/>
          <a:stretch>
            <a:fillRect/>
          </a:stretch>
        </p:blipFill>
        <p:spPr bwMode="auto">
          <a:xfrm>
            <a:off x="714348" y="357166"/>
            <a:ext cx="3500462" cy="600079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357166"/>
            <a:ext cx="71438" cy="6000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1785926"/>
            <a:ext cx="4071966" cy="45005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2000" dirty="0" smtClean="0"/>
              <a:t>Счастье</a:t>
            </a:r>
          </a:p>
          <a:p>
            <a:pPr algn="ctr">
              <a:buFont typeface="Arial" pitchFamily="34" charset="0"/>
              <a:buChar char="•"/>
            </a:pPr>
            <a:endParaRPr lang="ru-RU" sz="2000" dirty="0" smtClean="0"/>
          </a:p>
          <a:p>
            <a:pPr algn="ctr">
              <a:buFont typeface="Arial" pitchFamily="34" charset="0"/>
              <a:buChar char="•"/>
            </a:pPr>
            <a:endParaRPr lang="ru-RU" sz="2000" dirty="0" smtClean="0"/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/>
              <a:t>Свобода</a:t>
            </a:r>
          </a:p>
          <a:p>
            <a:pPr algn="ctr">
              <a:buFont typeface="Arial" pitchFamily="34" charset="0"/>
              <a:buChar char="•"/>
            </a:pPr>
            <a:endParaRPr lang="ru-RU" sz="2000" dirty="0" smtClean="0"/>
          </a:p>
          <a:p>
            <a:pPr lvl="4" algn="ctr">
              <a:buFont typeface="Arial" pitchFamily="34" charset="0"/>
              <a:buChar char="•"/>
            </a:pPr>
            <a:endParaRPr lang="ru-RU" sz="2000" dirty="0" smtClean="0"/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/>
              <a:t>Душа</a:t>
            </a:r>
          </a:p>
          <a:p>
            <a:pPr algn="ctr">
              <a:buFont typeface="Arial" pitchFamily="34" charset="0"/>
              <a:buChar char="•"/>
            </a:pPr>
            <a:endParaRPr lang="ru-RU" sz="2000" dirty="0" smtClean="0"/>
          </a:p>
          <a:p>
            <a:pPr algn="ctr">
              <a:buFont typeface="Arial" pitchFamily="34" charset="0"/>
              <a:buChar char="•"/>
            </a:pPr>
            <a:endParaRPr lang="ru-RU" sz="2000" dirty="0" smtClean="0"/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/>
              <a:t>Мечта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14290"/>
            <a:ext cx="8244408" cy="134250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lvl="0" algn="ctr"/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Введение. Знакомство с предметом и учебным пособием.</a:t>
            </a:r>
            <a:r>
              <a:rPr lang="ru-RU" sz="2400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cs typeface="Arial" pitchFamily="34" charset="0"/>
              </a:rPr>
            </a:br>
            <a:endParaRPr lang="ru-RU" sz="24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476606"/>
            <a:ext cx="7909268" cy="5381394"/>
          </a:xfrm>
        </p:spPr>
        <p:txBody>
          <a:bodyPr>
            <a:normAutofit fontScale="92500" lnSpcReduction="20000"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ru-RU" sz="2800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8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Россия-родина </a:t>
            </a:r>
            <a:r>
              <a:rPr lang="ru-RU" sz="28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моя.</a:t>
            </a:r>
          </a:p>
          <a:p>
            <a:pPr marL="457200" lvl="0" indent="-45720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«Преданья старины глубокой».</a:t>
            </a:r>
          </a:p>
          <a:p>
            <a:pPr marL="457200" lvl="0" indent="-45720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Города земли русской.</a:t>
            </a:r>
          </a:p>
          <a:p>
            <a:pPr marL="457200" lvl="0" indent="-45720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Родные просторы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ru-RU" sz="2800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8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Русские </a:t>
            </a:r>
            <a:r>
              <a:rPr lang="ru-RU" sz="28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традиции.</a:t>
            </a:r>
          </a:p>
          <a:p>
            <a:pPr marL="457200" lvl="0" indent="-45720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Праздники Русского мира.</a:t>
            </a:r>
          </a:p>
          <a:p>
            <a:pPr marL="457200" lvl="0" indent="-45720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Тепло родного дома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ru-RU" sz="2800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8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Русский </a:t>
            </a:r>
            <a:r>
              <a:rPr lang="ru-RU" sz="28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характер-русская душа.</a:t>
            </a:r>
          </a:p>
          <a:p>
            <a:pPr marL="457200" lvl="0" indent="-45720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«Не до ордена. Была бы Родина…»</a:t>
            </a:r>
          </a:p>
          <a:p>
            <a:pPr marL="457200" lvl="0" indent="-45720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Загадки русской души</a:t>
            </a:r>
          </a:p>
          <a:p>
            <a:pPr marL="457200" lvl="0" indent="-45720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 ваших ровесниках.</a:t>
            </a:r>
          </a:p>
          <a:p>
            <a:pPr marL="457200" lvl="0" indent="-45720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«Лишь слову жизнь дана».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319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57686" y="0"/>
            <a:ext cx="4786314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2000" dirty="0" smtClean="0"/>
              <a:t>Пословица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Поговорка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Народы России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Русь-Родина </a:t>
            </a:r>
          </a:p>
          <a:p>
            <a:pPr algn="ctr"/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5214950"/>
            <a:ext cx="3857620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«Преданья старины глубокой».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285728"/>
            <a:ext cx="4786314" cy="1143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Старая пословица век не сломится.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1500174"/>
            <a:ext cx="3714776" cy="7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 descr="C:\Users\User\Desktop\картин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10316"/>
            <a:ext cx="3286148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  <a:solidFill>
            <a:schemeClr val="bg1"/>
          </a:solidFill>
        </p:spPr>
        <p:txBody>
          <a:bodyPr/>
          <a:lstStyle/>
          <a:p>
            <a:pPr algn="r"/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Основные моменты урока</a:t>
            </a:r>
            <a:endParaRPr lang="ru-RU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5777135" cy="5000659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Целеполагание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Словарная работа.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Анализ текста.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Анализ деятельности.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Релаксация.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Работа с новым материалом.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Работа групп.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Домашнее задание.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Рефлексия.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Оценивание.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Обратная связь.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User\Desktop\черно-бе-ая-ручка-тетра-и-81168674.jpg"/>
          <p:cNvPicPr>
            <a:picLocks noChangeAspect="1" noChangeArrowheads="1"/>
          </p:cNvPicPr>
          <p:nvPr/>
        </p:nvPicPr>
        <p:blipFill>
          <a:blip r:embed="rId2">
            <a:lum bright="19000" contrast="-28000"/>
          </a:blip>
          <a:srcRect/>
          <a:stretch>
            <a:fillRect/>
          </a:stretch>
        </p:blipFill>
        <p:spPr bwMode="auto">
          <a:xfrm>
            <a:off x="6000760" y="1928802"/>
            <a:ext cx="2938466" cy="450059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643570" y="1928802"/>
            <a:ext cx="71406" cy="4429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2857500" y="2857500"/>
            <a:ext cx="6858000" cy="1143000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Практическая часть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214290"/>
            <a:ext cx="2714644" cy="17145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Вступление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2500306"/>
            <a:ext cx="2714644" cy="20717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Основная часть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5286388"/>
            <a:ext cx="2714644" cy="142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500042"/>
            <a:ext cx="4357718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1071546"/>
            <a:ext cx="4357718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Обстоятельство цели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2214554"/>
            <a:ext cx="4357718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Причина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786058"/>
            <a:ext cx="4357718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Противопоставление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3357562"/>
            <a:ext cx="4357718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Сопоставление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3929066"/>
            <a:ext cx="4357718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500562" y="5715016"/>
            <a:ext cx="4357718" cy="7143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Следствие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4500570"/>
            <a:ext cx="4357718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Свидетельство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1507</TotalTime>
  <Words>442</Words>
  <Application>Microsoft Office PowerPoint</Application>
  <PresentationFormat>Экран (4:3)</PresentationFormat>
  <Paragraphs>150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BatangChe</vt:lpstr>
      <vt:lpstr>Calibri</vt:lpstr>
      <vt:lpstr>MingLiU_HKSCS</vt:lpstr>
      <vt:lpstr>Times New Roman</vt:lpstr>
      <vt:lpstr>Тема Office</vt:lpstr>
      <vt:lpstr>Детализация и конкретизация планируемых результатов освоения РП по родной литературе.</vt:lpstr>
      <vt:lpstr>Методика преподавания русской родной литературы</vt:lpstr>
      <vt:lpstr>Презентация PowerPoint</vt:lpstr>
      <vt:lpstr>Презентация PowerPoint</vt:lpstr>
      <vt:lpstr>Презентация PowerPoint</vt:lpstr>
      <vt:lpstr>Введение. Знакомство с предметом и учебным пособием. </vt:lpstr>
      <vt:lpstr>Презентация PowerPoint</vt:lpstr>
      <vt:lpstr>Основные моменты урока</vt:lpstr>
      <vt:lpstr>Практическая часть</vt:lpstr>
      <vt:lpstr>Практическая часть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Ксения Юрьевна</cp:lastModifiedBy>
  <cp:revision>109</cp:revision>
  <dcterms:created xsi:type="dcterms:W3CDTF">2014-09-21T16:56:49Z</dcterms:created>
  <dcterms:modified xsi:type="dcterms:W3CDTF">2022-03-24T15:02:57Z</dcterms:modified>
</cp:coreProperties>
</file>